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  <p:sldMasterId id="2147483735" r:id="rId2"/>
  </p:sldMasterIdLst>
  <p:notesMasterIdLst>
    <p:notesMasterId r:id="rId44"/>
  </p:notesMasterIdLst>
  <p:sldIdLst>
    <p:sldId id="1143" r:id="rId3"/>
    <p:sldId id="4838" r:id="rId4"/>
    <p:sldId id="4796" r:id="rId5"/>
    <p:sldId id="4566" r:id="rId6"/>
    <p:sldId id="1153" r:id="rId7"/>
    <p:sldId id="1154" r:id="rId8"/>
    <p:sldId id="1162" r:id="rId9"/>
    <p:sldId id="4787" r:id="rId10"/>
    <p:sldId id="4538" r:id="rId11"/>
    <p:sldId id="4539" r:id="rId12"/>
    <p:sldId id="1159" r:id="rId13"/>
    <p:sldId id="4576" r:id="rId14"/>
    <p:sldId id="1100" r:id="rId15"/>
    <p:sldId id="1142" r:id="rId16"/>
    <p:sldId id="1101" r:id="rId17"/>
    <p:sldId id="4541" r:id="rId18"/>
    <p:sldId id="271" r:id="rId19"/>
    <p:sldId id="1165" r:id="rId20"/>
    <p:sldId id="302" r:id="rId21"/>
    <p:sldId id="1160" r:id="rId22"/>
    <p:sldId id="1144" r:id="rId23"/>
    <p:sldId id="300" r:id="rId24"/>
    <p:sldId id="4553" r:id="rId25"/>
    <p:sldId id="4554" r:id="rId26"/>
    <p:sldId id="4559" r:id="rId27"/>
    <p:sldId id="4555" r:id="rId28"/>
    <p:sldId id="303" r:id="rId29"/>
    <p:sldId id="1150" r:id="rId30"/>
    <p:sldId id="4791" r:id="rId31"/>
    <p:sldId id="4788" r:id="rId32"/>
    <p:sldId id="4126" r:id="rId33"/>
    <p:sldId id="4563" r:id="rId34"/>
    <p:sldId id="4795" r:id="rId35"/>
    <p:sldId id="4793" r:id="rId36"/>
    <p:sldId id="4839" r:id="rId37"/>
    <p:sldId id="309" r:id="rId38"/>
    <p:sldId id="4840" r:id="rId39"/>
    <p:sldId id="4841" r:id="rId40"/>
    <p:sldId id="4792" r:id="rId41"/>
    <p:sldId id="4572" r:id="rId42"/>
    <p:sldId id="457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99" autoAdjust="0"/>
    <p:restoredTop sz="91330"/>
  </p:normalViewPr>
  <p:slideViewPr>
    <p:cSldViewPr snapToGrid="0" snapToObjects="1">
      <p:cViewPr>
        <p:scale>
          <a:sx n="102" d="100"/>
          <a:sy n="102" d="100"/>
        </p:scale>
        <p:origin x="440" y="2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3/9/26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49D78-09A2-4748-BA4D-E401F16DAB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66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28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74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49D78-09A2-4748-BA4D-E401F16DAB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19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209D-86FD-A44D-A7A8-3C9EAF8041ED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99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C93BC-FABB-8A49-8D8B-89C79F41B98F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39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8EC8-5091-ED4B-9F68-A2A907F8738A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31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4605-DB4B-7648-B64F-004B6FC88E6E}" type="datetime1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35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C9E3-6026-0040-9DA9-CD0C8CE16F1B}" type="datetime1">
              <a:rPr lang="en-US" smtClean="0"/>
              <a:t>3/9/26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08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A138-EC45-C84B-BD28-2EA0A916F5C3}" type="datetime1">
              <a:rPr lang="en-US" smtClean="0"/>
              <a:t>3/9/26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68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599E-3BB3-7D42-ACC2-596CCCD17047}" type="datetime1">
              <a:rPr lang="en-US" smtClean="0"/>
              <a:t>3/9/26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6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B658F-5036-2543-A188-AC2CFA5A5C7E}" type="datetime1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95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C5F1-7C28-8D42-8F99-63B829EA8629}" type="datetime1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7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AA8E-2C8A-A14C-9D67-601581EB5185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61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382B-688A-924F-AFB7-06287BD499CE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47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E4539-7F26-9241-A20D-0D4468EC75C7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edecon.org/testimonials.php" TargetMode="External"/><Relationship Id="rId2" Type="http://schemas.openxmlformats.org/officeDocument/2006/relationships/hyperlink" Target="mailto:info@NEEDelegation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341D4B7-8A53-4C37-8E33-372EAB5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0826" y="253548"/>
            <a:ext cx="4206701" cy="6102802"/>
          </a:xfrm>
          <a:prstGeom prst="rect">
            <a:avLst/>
          </a:prstGeom>
          <a:solidFill>
            <a:srgbClr val="AFABA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9D605-1015-964C-B214-83FEC3272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963" y="420017"/>
            <a:ext cx="3801979" cy="57698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Give Me Your Poor, Your Tired, Your Homeless (Some Restrictions </a:t>
            </a:r>
            <a:b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May Apply):  </a:t>
            </a:r>
            <a:b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Immigration to the United States in the 21st Century</a:t>
            </a:r>
            <a:br>
              <a:rPr lang="en-US" sz="2800" dirty="0"/>
            </a:br>
            <a:br>
              <a:rPr lang="en-US" sz="2700" dirty="0"/>
            </a:br>
            <a:r>
              <a:rPr lang="en-US" sz="2400" dirty="0"/>
              <a:t>Bob Gitter, Ohio Wesleyan</a:t>
            </a:r>
            <a:br>
              <a:rPr lang="en-US" sz="2400" dirty="0"/>
            </a:br>
            <a:r>
              <a:rPr lang="en-US" sz="2400" dirty="0"/>
              <a:t>Prof of Econ, Emeritus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National Economic Education Delegation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American University OLLI</a:t>
            </a:r>
            <a:br>
              <a:rPr lang="en-US" sz="2400" dirty="0"/>
            </a:br>
            <a:r>
              <a:rPr lang="en-US" sz="2400" dirty="0"/>
              <a:t>Washington, DC</a:t>
            </a:r>
            <a:br>
              <a:rPr lang="en-US" sz="2400" dirty="0"/>
            </a:br>
            <a:r>
              <a:rPr lang="en-US" sz="2400" dirty="0"/>
              <a:t>March 16, 2026</a:t>
            </a:r>
            <a:br>
              <a:rPr lang="en-US" sz="28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30B15B-CFE8-4FE5-8F6E-666207C94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6268" y="253548"/>
            <a:ext cx="4388846" cy="6102802"/>
          </a:xfrm>
          <a:prstGeom prst="rect">
            <a:avLst/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51AAA3-DDFE-48DE-AF38-BE32846EC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6137" y="420017"/>
            <a:ext cx="4149109" cy="5769864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9" name="Picture 8" descr="A person holding a flag&#10;&#10;Description automatically generated">
            <a:extLst>
              <a:ext uri="{FF2B5EF4-FFF2-40B4-BE49-F238E27FC236}">
                <a16:creationId xmlns:a16="http://schemas.microsoft.com/office/drawing/2014/main" id="{27D7EFF7-144E-7E47-B9FC-497B84E7E9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r="44679" b="-2"/>
          <a:stretch/>
        </p:blipFill>
        <p:spPr>
          <a:xfrm>
            <a:off x="2068280" y="401121"/>
            <a:ext cx="3906965" cy="54687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9551B-F66F-9B40-B4E3-33EFDCDB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DE7950FE-12CD-4508-ACD8-B6DEBE1BB43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spcAft>
                  <a:spcPts val="600"/>
                </a:spcAft>
              </a:pPr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766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EBEFF-07F1-522A-940C-00D8E03F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</a:t>
            </a:r>
            <a:r>
              <a:rPr lang="en-US" dirty="0"/>
              <a:t>tribution of Income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47483-5536-BB68-8A68-9776D5BF1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3986A-0E38-1A60-5DEF-03328638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11386"/>
            <a:ext cx="7924800" cy="3398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D278AB-8C70-B91F-085A-FFE9302F7B6E}"/>
              </a:ext>
            </a:extLst>
          </p:cNvPr>
          <p:cNvSpPr txBox="1"/>
          <p:nvPr/>
        </p:nvSpPr>
        <p:spPr>
          <a:xfrm>
            <a:off x="7740503" y="3200400"/>
            <a:ext cx="3613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United States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92412-10F2-E61A-A95B-3AA7CBDF8D7F}"/>
              </a:ext>
            </a:extLst>
          </p:cNvPr>
          <p:cNvSpPr txBox="1"/>
          <p:nvPr/>
        </p:nvSpPr>
        <p:spPr>
          <a:xfrm>
            <a:off x="3848986" y="3200400"/>
            <a:ext cx="1467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Mexico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97CFE7-10FB-7506-DEF7-C859FD83549A}"/>
              </a:ext>
            </a:extLst>
          </p:cNvPr>
          <p:cNvSpPr txBox="1"/>
          <p:nvPr/>
        </p:nvSpPr>
        <p:spPr>
          <a:xfrm>
            <a:off x="5583382" y="5154808"/>
            <a:ext cx="1371600" cy="530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Income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3BE36-D7DC-9791-BF6B-D86D5763E0B5}"/>
              </a:ext>
            </a:extLst>
          </p:cNvPr>
          <p:cNvSpPr txBox="1"/>
          <p:nvPr/>
        </p:nvSpPr>
        <p:spPr>
          <a:xfrm>
            <a:off x="838199" y="3986921"/>
            <a:ext cx="2841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Number of People</a:t>
            </a:r>
          </a:p>
        </p:txBody>
      </p:sp>
    </p:spTree>
    <p:extLst>
      <p:ext uri="{BB962C8B-B14F-4D97-AF65-F5344CB8AC3E}">
        <p14:creationId xmlns:p14="http://schemas.microsoft.com/office/powerpoint/2010/main" val="1549107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966DC-DF8F-A2BC-C7B5-AC4DF845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Dangers of Border Crossing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18C3F-1007-82A8-B5D8-6ECF1D1BC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4F8D2-336F-5C39-790E-7F43B70F5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2" descr="Photo by Joshua Barajas/PBS NewsHour">
            <a:extLst>
              <a:ext uri="{FF2B5EF4-FFF2-40B4-BE49-F238E27FC236}">
                <a16:creationId xmlns:a16="http://schemas.microsoft.com/office/drawing/2014/main" id="{AC460DFC-1A63-B117-51F6-540B3C8E5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43646"/>
            <a:ext cx="7010400" cy="466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111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D103-40F9-0249-AF03-4D83AB4B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</a:t>
            </a:r>
            <a:r>
              <a:rPr lang="en-US" dirty="0"/>
              <a:t>y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000B6-6D12-E26C-FCD1-C3CE545AB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Quota and Immigrations Acts (1921 and 1924)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Bracero Program(1942-1964)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Immigration and Nationality Act (1965)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Immigration and Control Act (1986)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A9EB5-ECDD-7856-2037-5BAFAD57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289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C06F-EE5D-2440-AD32-400F98D8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</a:t>
            </a:r>
            <a:r>
              <a:rPr lang="en-US" dirty="0"/>
              <a:t>. Immigration 1820-1880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79E3-9162-FD43-9489-2E3C1489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652A4-E1C6-9F41-BDC0-A2627D31C154}"/>
              </a:ext>
            </a:extLst>
          </p:cNvPr>
          <p:cNvSpPr txBox="1"/>
          <p:nvPr/>
        </p:nvSpPr>
        <p:spPr>
          <a:xfrm>
            <a:off x="7162802" y="5699888"/>
            <a:ext cx="3063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www.libertyellisfoundation.org</a:t>
            </a:r>
            <a:r>
              <a:rPr lang="en-US" sz="900" dirty="0"/>
              <a:t>/immigration-timeline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4CCEEF-FD08-1940-B4EE-98037B538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979" y="1712120"/>
            <a:ext cx="5128822" cy="373141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A26337-0E2A-514C-9DA3-3B1E2B80AA0E}"/>
              </a:ext>
            </a:extLst>
          </p:cNvPr>
          <p:cNvGraphicFramePr>
            <a:graphicFrameLocks noGrp="1"/>
          </p:cNvGraphicFramePr>
          <p:nvPr/>
        </p:nvGraphicFramePr>
        <p:xfrm>
          <a:off x="7162800" y="1718975"/>
          <a:ext cx="3103496" cy="3726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42542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1820-1880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b="1" dirty="0"/>
                        <a:t>Germany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3,000,000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b="1" dirty="0"/>
                        <a:t>Ireland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2,800,000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b="1" dirty="0"/>
                        <a:t>Britain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2,000,000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843847">
                <a:tc>
                  <a:txBody>
                    <a:bodyPr/>
                    <a:lstStyle/>
                    <a:p>
                      <a:r>
                        <a:rPr lang="en-US" sz="1700" dirty="0"/>
                        <a:t>Austro-Hungarian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750,000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dirty="0"/>
                        <a:t>China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230,000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  <a:tr h="328163">
                <a:tc>
                  <a:txBody>
                    <a:bodyPr/>
                    <a:lstStyle/>
                    <a:p>
                      <a:r>
                        <a:rPr lang="en-US" sz="1700" dirty="0"/>
                        <a:t>Africa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50,000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5146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429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E8398-FADE-6A4C-A5A5-5A860DB8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</a:t>
            </a:r>
            <a:r>
              <a:rPr lang="en-US" dirty="0"/>
              <a:t>. Immigration 1880-1924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6EE57-74AF-684B-A068-7562D741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7FB9AF-7D7D-964B-A8A3-5A218FE86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894" y="1719640"/>
            <a:ext cx="5127906" cy="373075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C11A110-A25F-CC40-9362-886829A895AE}"/>
              </a:ext>
            </a:extLst>
          </p:cNvPr>
          <p:cNvGraphicFramePr>
            <a:graphicFrameLocks noGrp="1"/>
          </p:cNvGraphicFramePr>
          <p:nvPr/>
        </p:nvGraphicFramePr>
        <p:xfrm>
          <a:off x="7162800" y="1718974"/>
          <a:ext cx="3103496" cy="3738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1880-1930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b="1" dirty="0"/>
                        <a:t>Italy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4,600,000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/>
                        <a:t>Austro-Hungarian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4,000,000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b="1" dirty="0"/>
                        <a:t>Russian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3,300,000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403190">
                <a:tc>
                  <a:txBody>
                    <a:bodyPr/>
                    <a:lstStyle/>
                    <a:p>
                      <a:r>
                        <a:rPr lang="en-US" sz="1700" dirty="0"/>
                        <a:t>German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2,800,000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Britain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Ireland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1,700,000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5146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321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C06F-EE5D-2440-AD32-400F98D8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</a:t>
            </a:r>
            <a:r>
              <a:rPr lang="en-US" dirty="0"/>
              <a:t>. Immigration 1924-1965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79E3-9162-FD43-9489-2E3C1489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652A4-E1C6-9F41-BDC0-A2627D31C154}"/>
              </a:ext>
            </a:extLst>
          </p:cNvPr>
          <p:cNvSpPr txBox="1"/>
          <p:nvPr/>
        </p:nvSpPr>
        <p:spPr>
          <a:xfrm>
            <a:off x="7162802" y="5699888"/>
            <a:ext cx="3063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www.libertyellisfoundation.org</a:t>
            </a:r>
            <a:r>
              <a:rPr lang="en-US" sz="900" dirty="0"/>
              <a:t>/immigration-timeline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DC0728-859E-B644-B1A6-AD6C1A8D5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894" y="1703078"/>
            <a:ext cx="5127906" cy="373075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A4D76EB-5F42-2540-807C-77A15791F498}"/>
              </a:ext>
            </a:extLst>
          </p:cNvPr>
          <p:cNvGraphicFramePr>
            <a:graphicFrameLocks noGrp="1"/>
          </p:cNvGraphicFramePr>
          <p:nvPr/>
        </p:nvGraphicFramePr>
        <p:xfrm>
          <a:off x="7162800" y="1718974"/>
          <a:ext cx="3103496" cy="3064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1930-1965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Germany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940,000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900,000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Mexico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610,000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403190">
                <a:tc>
                  <a:txBody>
                    <a:bodyPr/>
                    <a:lstStyle/>
                    <a:p>
                      <a:r>
                        <a:rPr lang="en-US" sz="1700" dirty="0"/>
                        <a:t>Britain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480,000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Italy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390,000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1700" dirty="0"/>
                        <a:t>Caribbean/</a:t>
                      </a:r>
                    </a:p>
                    <a:p>
                      <a:r>
                        <a:rPr lang="en-US" sz="1700" dirty="0"/>
                        <a:t>West Indies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310,000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108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962D-EC6E-0794-FCBD-A9802F935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Sig</a:t>
            </a:r>
            <a:r>
              <a:rPr lang="en-US" dirty="0"/>
              <a:t>ning up for Bracero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31ECD-7FAB-ECB8-7277-02ABF4C76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05705-EFDA-8F3F-0D64-F6E39B942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pic>
        <p:nvPicPr>
          <p:cNvPr id="11266" name="Picture 2" descr="http://americanhistory.si.edu/onthemove/img/crops/7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152" y="1676400"/>
            <a:ext cx="721198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720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401762"/>
          </a:xfrm>
        </p:spPr>
        <p:txBody>
          <a:bodyPr>
            <a:normAutofit/>
          </a:bodyPr>
          <a:lstStyle/>
          <a:p>
            <a:r>
              <a:rPr lang="en-US" dirty="0"/>
              <a:t>LBJ Signs Immigration and Nationality Act (1965)</a:t>
            </a:r>
          </a:p>
        </p:txBody>
      </p:sp>
      <p:pic>
        <p:nvPicPr>
          <p:cNvPr id="12291" name="Picture 3" descr="C:\Users\rjgitter\Pictures\Johnsonliber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732450"/>
            <a:ext cx="3463873" cy="48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CD9D2-FB0B-0D4B-B7D1-7AC389696CB8}"/>
              </a:ext>
            </a:extLst>
          </p:cNvPr>
          <p:cNvSpPr txBox="1"/>
          <p:nvPr/>
        </p:nvSpPr>
        <p:spPr>
          <a:xfrm>
            <a:off x="5867401" y="2016370"/>
            <a:ext cx="44957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Abolished Quotas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Limits immigration to about 1 million/year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reunification most important consideration</a:t>
            </a:r>
          </a:p>
        </p:txBody>
      </p:sp>
    </p:spTree>
    <p:extLst>
      <p:ext uri="{BB962C8B-B14F-4D97-AF65-F5344CB8AC3E}">
        <p14:creationId xmlns:p14="http://schemas.microsoft.com/office/powerpoint/2010/main" val="706154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06E0E-91FC-90B7-6C44-80A1CD3C1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969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IMMIGRANTS</a:t>
            </a:r>
            <a:r>
              <a:rPr lang="en-US" sz="4400" dirty="0"/>
              <a:t> BY TYPE OF ADMISSION: FISCAL YEAR 2023</a:t>
            </a:r>
            <a:b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BC5EB58-719C-2593-449A-4B8AEB3EBE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3993623"/>
              </p:ext>
            </p:extLst>
          </p:nvPr>
        </p:nvGraphicFramePr>
        <p:xfrm>
          <a:off x="2286000" y="1600202"/>
          <a:ext cx="8001000" cy="47561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59500">
                  <a:extLst>
                    <a:ext uri="{9D8B030D-6E8A-4147-A177-3AD203B41FA5}">
                      <a16:colId xmlns:a16="http://schemas.microsoft.com/office/drawing/2014/main" val="2121255961"/>
                    </a:ext>
                  </a:extLst>
                </a:gridCol>
                <a:gridCol w="1841500">
                  <a:extLst>
                    <a:ext uri="{9D8B030D-6E8A-4147-A177-3AD203B41FA5}">
                      <a16:colId xmlns:a16="http://schemas.microsoft.com/office/drawing/2014/main" val="2324189721"/>
                    </a:ext>
                  </a:extLst>
                </a:gridCol>
              </a:tblGrid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Family-sponsored preferences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204,240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8821688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Immediate relatives of U.S. citizens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551,590      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3982570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Employment-based preferences</a:t>
                      </a:r>
                      <a:r>
                        <a:rPr lang="en-US" sz="2800" u="none" strike="noStrike" baseline="30000" dirty="0">
                          <a:effectLst/>
                        </a:rPr>
                        <a:t>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196,760      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4331440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Diversity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67,350        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0224042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Refugees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59,030        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4385252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Asylees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40,330        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1257150"/>
                  </a:ext>
                </a:extLst>
              </a:tr>
              <a:tr h="65854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sng" strike="noStrike">
                          <a:effectLst/>
                        </a:rPr>
                        <a:t>Other</a:t>
                      </a:r>
                      <a:endParaRPr lang="en-US" sz="28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sng" strike="noStrike" dirty="0">
                          <a:effectLst/>
                        </a:rPr>
                        <a:t>53,610         </a:t>
                      </a:r>
                      <a:endParaRPr lang="en-US" sz="2800" b="0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6979760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TOTAL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1,172,910   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900714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15F75-B346-B50B-7D41-F926465A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15C6F-6581-1FA7-E42A-9FD3CA31434A}"/>
              </a:ext>
            </a:extLst>
          </p:cNvPr>
          <p:cNvSpPr txBox="1"/>
          <p:nvPr/>
        </p:nvSpPr>
        <p:spPr>
          <a:xfrm>
            <a:off x="8763000" y="1752600"/>
            <a:ext cx="45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{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4BD45-D6AE-18B0-27E8-761F3F15CA77}"/>
              </a:ext>
            </a:extLst>
          </p:cNvPr>
          <p:cNvSpPr txBox="1"/>
          <p:nvPr/>
        </p:nvSpPr>
        <p:spPr>
          <a:xfrm>
            <a:off x="7543800" y="1965326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755,830</a:t>
            </a:r>
          </a:p>
        </p:txBody>
      </p:sp>
    </p:spTree>
    <p:extLst>
      <p:ext uri="{BB962C8B-B14F-4D97-AF65-F5344CB8AC3E}">
        <p14:creationId xmlns:p14="http://schemas.microsoft.com/office/powerpoint/2010/main" val="1402878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451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H1B</a:t>
            </a:r>
            <a:r>
              <a:rPr lang="en-US" dirty="0"/>
              <a:t>  Four Times as Many H1B Applications </a:t>
            </a:r>
            <a:br>
              <a:rPr lang="en-US" dirty="0"/>
            </a:br>
            <a:r>
              <a:rPr lang="en-US" dirty="0"/>
              <a:t>			as Visas Awarded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Untitled 2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8" b="9278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71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5B78F-7485-B32F-7FDE-1A5B75CDF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181D2-7B03-EE76-C523-E84F83B0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spcAft>
                <a:spcPts val="1000"/>
              </a:spcAft>
              <a:buNone/>
            </a:pPr>
            <a:r>
              <a:rPr lang="en-US" dirty="0"/>
              <a:t>Economics of Public Policy Issues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(3/02): Economic Update &amp; Tariffs Geoffrey </a:t>
            </a:r>
            <a:r>
              <a:rPr lang="en-US" dirty="0" err="1"/>
              <a:t>Woglom</a:t>
            </a:r>
            <a:r>
              <a:rPr lang="en-US" dirty="0"/>
              <a:t>, Amherst College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(3/09): Trade and Globalization, Mina Kim, NEED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3 (3/16): Economics of Immigration, Robert Gitter, Ohio Wesleyan University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(3/23):  Autonomous Vehicles, Arkadiusz </a:t>
            </a:r>
            <a:r>
              <a:rPr lang="en-US" dirty="0" err="1"/>
              <a:t>Mironko</a:t>
            </a:r>
            <a:r>
              <a:rPr lang="en-US" dirty="0"/>
              <a:t>, Kean University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(3/39): Climate Change Economics, Sarah Jacobson, Williams College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(4/06): Health Care Economics, Robert </a:t>
            </a:r>
            <a:r>
              <a:rPr lang="en-US" dirty="0" err="1"/>
              <a:t>Rebelein</a:t>
            </a:r>
            <a:r>
              <a:rPr lang="en-US" dirty="0"/>
              <a:t>, Vassar College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7 (4/13):  Saving Social Security, Geoffrey </a:t>
            </a:r>
            <a:r>
              <a:rPr lang="en-US" dirty="0" err="1"/>
              <a:t>Woglom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83B1C-EB43-D517-DBC8-BF7D6F72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57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B7F1-7A90-F969-8536-CE0F7283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H2</a:t>
            </a:r>
            <a:r>
              <a:rPr lang="en-US" dirty="0"/>
              <a:t>A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DC3DBE-BA55-443D-6467-5D9FAAF3E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96" y="1600201"/>
            <a:ext cx="7183409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BA1F9-B352-4EDF-7E54-D6C19CB8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81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F11F9-A9AE-C742-98BA-F155ED53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19048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 Reform and Control </a:t>
            </a:r>
            <a:br>
              <a:rPr lang="en-US" dirty="0"/>
            </a:br>
            <a:r>
              <a:rPr lang="en-US" dirty="0"/>
              <a:t>Act of 1986</a:t>
            </a:r>
          </a:p>
        </p:txBody>
      </p:sp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74947B2-8DD7-9247-9CCC-0D8A522F0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334317"/>
            <a:ext cx="4038600" cy="31705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31DC8-732F-6B4B-8CD4-7A6CEE1B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FD479D-19F5-F141-A91B-5F615C7C737D}"/>
              </a:ext>
            </a:extLst>
          </p:cNvPr>
          <p:cNvSpPr txBox="1"/>
          <p:nvPr/>
        </p:nvSpPr>
        <p:spPr>
          <a:xfrm>
            <a:off x="6096001" y="2133600"/>
            <a:ext cx="3657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Grants amnesty to undocumented individuals in US since 1982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Must pay penalty and back taxes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Amnesty granted for being undocumented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Path to citizenship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million people took advantage, mostly Mexican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Illegal to knowingly hire undocumented workers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88E42-225E-7641-88A7-59AAD11EAF5D}"/>
              </a:ext>
            </a:extLst>
          </p:cNvPr>
          <p:cNvSpPr txBox="1"/>
          <p:nvPr/>
        </p:nvSpPr>
        <p:spPr>
          <a:xfrm>
            <a:off x="2590800" y="4512014"/>
            <a:ext cx="161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Green Card</a:t>
            </a:r>
          </a:p>
        </p:txBody>
      </p:sp>
    </p:spTree>
    <p:extLst>
      <p:ext uri="{BB962C8B-B14F-4D97-AF65-F5344CB8AC3E}">
        <p14:creationId xmlns:p14="http://schemas.microsoft.com/office/powerpoint/2010/main" val="4034842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Share of US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Untitled 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r="5668"/>
          <a:stretch>
            <a:fillRect/>
          </a:stretch>
        </p:blipFill>
        <p:spPr>
          <a:xfrm>
            <a:off x="2133600" y="1752601"/>
            <a:ext cx="8229600" cy="45259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1E235-E10A-BC48-82EB-B77EF2D50D4B}"/>
              </a:ext>
            </a:extLst>
          </p:cNvPr>
          <p:cNvSpPr txBox="1"/>
          <p:nvPr/>
        </p:nvSpPr>
        <p:spPr>
          <a:xfrm>
            <a:off x="7970134" y="1674814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2024 19.1 % immigrant share of DC Workforce</a:t>
            </a:r>
          </a:p>
        </p:txBody>
      </p:sp>
    </p:spTree>
    <p:extLst>
      <p:ext uri="{BB962C8B-B14F-4D97-AF65-F5344CB8AC3E}">
        <p14:creationId xmlns:p14="http://schemas.microsoft.com/office/powerpoint/2010/main" val="2247131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 to Washington, DC Metro Area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B79CF94-21A7-E226-87B0-50B1137722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3395951"/>
              </p:ext>
            </p:extLst>
          </p:nvPr>
        </p:nvGraphicFramePr>
        <p:xfrm>
          <a:off x="838197" y="2362200"/>
          <a:ext cx="10515597" cy="310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22296675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90374052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215309232"/>
                    </a:ext>
                  </a:extLst>
                </a:gridCol>
              </a:tblGrid>
              <a:tr h="7772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Foreign Born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United States Born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480601"/>
                  </a:ext>
                </a:extLst>
              </a:tr>
              <a:tr h="7772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Karla" pitchFamily="2" charset="77"/>
                        </a:rPr>
                        <a:t>0-15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Karla" pitchFamily="2" charset="77"/>
                        </a:rPr>
                        <a:t>5.5%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Karla" pitchFamily="2" charset="77"/>
                        </a:rPr>
                        <a:t>24.4%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979709"/>
                  </a:ext>
                </a:extLst>
              </a:tr>
              <a:tr h="77724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Karla" pitchFamily="2" charset="77"/>
                        </a:rPr>
                        <a:t>16-64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3366CC"/>
                          </a:solidFill>
                          <a:effectLst/>
                          <a:latin typeface="Karla" pitchFamily="2" charset="77"/>
                        </a:rPr>
                        <a:t>78.5%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Karla" pitchFamily="2" charset="77"/>
                        </a:rPr>
                        <a:t>61.1%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6161277"/>
                  </a:ext>
                </a:extLst>
              </a:tr>
              <a:tr h="77724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Karla" pitchFamily="2" charset="77"/>
                        </a:rPr>
                        <a:t>65+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Karla" pitchFamily="2" charset="77"/>
                        </a:rPr>
                        <a:t>15.9%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Karla" pitchFamily="2" charset="77"/>
                        </a:rPr>
                        <a:t>14.5%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645992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CA2412-6546-141D-1E67-57035A376351}"/>
              </a:ext>
            </a:extLst>
          </p:cNvPr>
          <p:cNvSpPr txBox="1"/>
          <p:nvPr/>
        </p:nvSpPr>
        <p:spPr>
          <a:xfrm>
            <a:off x="1085088" y="1603138"/>
            <a:ext cx="1000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Immigrants tend to be of working age.  More so than the U.S. Born</a:t>
            </a:r>
          </a:p>
        </p:txBody>
      </p:sp>
    </p:spTree>
    <p:extLst>
      <p:ext uri="{BB962C8B-B14F-4D97-AF65-F5344CB8AC3E}">
        <p14:creationId xmlns:p14="http://schemas.microsoft.com/office/powerpoint/2010/main" val="1757203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697D-220D-F86E-3882-82301B6A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 to Washington, DC Metro Area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32C07B-475C-D6FB-DBD0-338D541861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43706"/>
              </p:ext>
            </p:extLst>
          </p:nvPr>
        </p:nvGraphicFramePr>
        <p:xfrm>
          <a:off x="838200" y="1570038"/>
          <a:ext cx="105156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68134927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5715943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Country of 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Percent of Immigrants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703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El Salvador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    13.1 %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041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      7.0 %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00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Guatemala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      4.2 %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364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 dirty="0"/>
                        <a:t>Ethiopia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      4.0 %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650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      3.7 %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32449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B458-F5C7-DE14-12F5-0A96645A0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568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697D-220D-F86E-3882-82301B6A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 to Washington, DC Metro Area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32C07B-475C-D6FB-DBD0-338D541861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183446"/>
              </p:ext>
            </p:extLst>
          </p:nvPr>
        </p:nvGraphicFramePr>
        <p:xfrm>
          <a:off x="838200" y="1777302"/>
          <a:ext cx="10515600" cy="4209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681349273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1571594378"/>
                    </a:ext>
                  </a:extLst>
                </a:gridCol>
                <a:gridCol w="3093720">
                  <a:extLst>
                    <a:ext uri="{9D8B030D-6E8A-4147-A177-3AD203B41FA5}">
                      <a16:colId xmlns:a16="http://schemas.microsoft.com/office/drawing/2014/main" val="1963122768"/>
                    </a:ext>
                  </a:extLst>
                </a:gridCol>
              </a:tblGrid>
              <a:tr h="691832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  <a:p>
                      <a:pPr algn="ctr"/>
                      <a:r>
                        <a:rPr lang="en-US" sz="3200" dirty="0"/>
                        <a:t>Education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Foreign Born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U.S. Born Population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703831"/>
                  </a:ext>
                </a:extLst>
              </a:tr>
              <a:tr h="691832">
                <a:tc>
                  <a:txBody>
                    <a:bodyPr/>
                    <a:lstStyle/>
                    <a:p>
                      <a:r>
                        <a:rPr lang="en-US" sz="3200" dirty="0"/>
                        <a:t>Less than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 19.3 %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 4.3 %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041935"/>
                  </a:ext>
                </a:extLst>
              </a:tr>
              <a:tr h="691832">
                <a:tc>
                  <a:txBody>
                    <a:bodyPr/>
                    <a:lstStyle/>
                    <a:p>
                      <a:r>
                        <a:rPr lang="en-US" sz="3200" dirty="0"/>
                        <a:t>High School &amp; Some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33.9%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37.5 %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00167"/>
                  </a:ext>
                </a:extLst>
              </a:tr>
              <a:tr h="691832">
                <a:tc>
                  <a:txBody>
                    <a:bodyPr/>
                    <a:lstStyle/>
                    <a:p>
                      <a:r>
                        <a:rPr lang="en-US" sz="3200" dirty="0"/>
                        <a:t>Bachelor’s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22.5 %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29.2 %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364543"/>
                  </a:ext>
                </a:extLst>
              </a:tr>
              <a:tr h="691832">
                <a:tc>
                  <a:txBody>
                    <a:bodyPr/>
                    <a:lstStyle/>
                    <a:p>
                      <a:r>
                        <a:rPr lang="en-US" sz="3200" dirty="0"/>
                        <a:t>Graduate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24.3 %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29.1 %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65098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B458-F5C7-DE14-12F5-0A96645A0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5FF74-1E3C-DED8-4481-9DA663A7E7E1}"/>
              </a:ext>
            </a:extLst>
          </p:cNvPr>
          <p:cNvSpPr txBox="1"/>
          <p:nvPr/>
        </p:nvSpPr>
        <p:spPr>
          <a:xfrm>
            <a:off x="609600" y="1132168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  There is a higher share of immigrants without a high school diploma </a:t>
            </a:r>
          </a:p>
        </p:txBody>
      </p:sp>
    </p:spTree>
    <p:extLst>
      <p:ext uri="{BB962C8B-B14F-4D97-AF65-F5344CB8AC3E}">
        <p14:creationId xmlns:p14="http://schemas.microsoft.com/office/powerpoint/2010/main" val="2621964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697D-220D-F86E-3882-82301B6A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 to Washington, DC Metro Area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32C07B-475C-D6FB-DBD0-338D541861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454640" y="7147560"/>
          <a:ext cx="416560" cy="19305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681349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571594378"/>
                    </a:ext>
                  </a:extLst>
                </a:gridCol>
              </a:tblGrid>
              <a:tr h="5193388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703831"/>
                  </a:ext>
                </a:extLst>
              </a:tr>
              <a:tr h="1973694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11.0 %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041935"/>
                  </a:ext>
                </a:extLst>
              </a:tr>
              <a:tr h="1973694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7.7 %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00167"/>
                  </a:ext>
                </a:extLst>
              </a:tr>
              <a:tr h="1973694">
                <a:tc>
                  <a:txBody>
                    <a:bodyPr/>
                    <a:lstStyle/>
                    <a:p>
                      <a:r>
                        <a:rPr lang="en-US" sz="2800" dirty="0"/>
                        <a:t>Chin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5.1 %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364543"/>
                  </a:ext>
                </a:extLst>
              </a:tr>
              <a:tr h="4244794">
                <a:tc>
                  <a:txBody>
                    <a:bodyPr/>
                    <a:lstStyle/>
                    <a:p>
                      <a:r>
                        <a:rPr lang="en-US" sz="2800" dirty="0"/>
                        <a:t>Philippines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3.1 %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650981"/>
                  </a:ext>
                </a:extLst>
              </a:tr>
              <a:tr h="2352211">
                <a:tc>
                  <a:txBody>
                    <a:bodyPr/>
                    <a:lstStyle/>
                    <a:p>
                      <a:r>
                        <a:rPr lang="en-US" sz="2800" dirty="0"/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2.5 %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32449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B458-F5C7-DE14-12F5-0A96645A0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29E53CD-4033-1375-2A01-759F3581F3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90230"/>
              </p:ext>
            </p:extLst>
          </p:nvPr>
        </p:nvGraphicFramePr>
        <p:xfrm>
          <a:off x="1264920" y="2208016"/>
          <a:ext cx="918972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4860">
                  <a:extLst>
                    <a:ext uri="{9D8B030D-6E8A-4147-A177-3AD203B41FA5}">
                      <a16:colId xmlns:a16="http://schemas.microsoft.com/office/drawing/2014/main" val="2119885429"/>
                    </a:ext>
                  </a:extLst>
                </a:gridCol>
                <a:gridCol w="4594860">
                  <a:extLst>
                    <a:ext uri="{9D8B030D-6E8A-4147-A177-3AD203B41FA5}">
                      <a16:colId xmlns:a16="http://schemas.microsoft.com/office/drawing/2014/main" val="10720274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Occupation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Share of Workers Immigrants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639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52.4 %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895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Transp. &amp; Warehousing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43.1 %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1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Health Care &amp; Soc. Assistance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35.4 %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072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Wholesale Trade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34.4 %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252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Arts, Entertainment,      </a:t>
                      </a:r>
                      <a:r>
                        <a:rPr lang="en-US" sz="2800" b="1" dirty="0"/>
                        <a:t>Hospitality  &amp; Food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34.2 %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75956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7411361-9CCC-8721-305D-51F336DD1F44}"/>
              </a:ext>
            </a:extLst>
          </p:cNvPr>
          <p:cNvSpPr txBox="1"/>
          <p:nvPr/>
        </p:nvSpPr>
        <p:spPr>
          <a:xfrm>
            <a:off x="1264920" y="1347136"/>
            <a:ext cx="1031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Top Occupations with Highest Share of Immigrant Workers </a:t>
            </a:r>
          </a:p>
        </p:txBody>
      </p:sp>
    </p:spTree>
    <p:extLst>
      <p:ext uri="{BB962C8B-B14F-4D97-AF65-F5344CB8AC3E}">
        <p14:creationId xmlns:p14="http://schemas.microsoft.com/office/powerpoint/2010/main" val="1788465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59835"/>
            <a:ext cx="8229600" cy="147795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Cha</a:t>
            </a:r>
            <a:r>
              <a:rPr lang="en-US" dirty="0"/>
              <a:t>racteristics of Native and Latin Amer. Born Population (Age 16 &amp; up - U S)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6601394"/>
              </p:ext>
            </p:extLst>
          </p:nvPr>
        </p:nvGraphicFramePr>
        <p:xfrm>
          <a:off x="857250" y="1447800"/>
          <a:ext cx="10147634" cy="53173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8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8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8297">
                  <a:extLst>
                    <a:ext uri="{9D8B030D-6E8A-4147-A177-3AD203B41FA5}">
                      <a16:colId xmlns:a16="http://schemas.microsoft.com/office/drawing/2014/main" val="917443952"/>
                    </a:ext>
                  </a:extLst>
                </a:gridCol>
              </a:tblGrid>
              <a:tr h="618464">
                <a:tc>
                  <a:txBody>
                    <a:bodyPr/>
                    <a:lstStyle/>
                    <a:p>
                      <a:pPr algn="l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sng" strike="noStrike" dirty="0">
                          <a:effectLst/>
                        </a:rPr>
                        <a:t>Native Born</a:t>
                      </a:r>
                      <a:endParaRPr lang="en-US" sz="3200" b="1" i="0" u="sng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Foreign Born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Lat. Amer. Born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Labor Force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u="none" strike="noStrike" dirty="0">
                          <a:effectLst/>
                          <a:cs typeface="+mn-cs"/>
                        </a:rPr>
                        <a:t>136 Mil.</a:t>
                      </a:r>
                      <a:endParaRPr lang="de-DE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3200" u="none" strike="noStrike" dirty="0">
                          <a:effectLst/>
                          <a:cs typeface="+mn-cs"/>
                        </a:rPr>
                        <a:t>32.3 Mil</a:t>
                      </a:r>
                      <a:endParaRPr lang="nb-NO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3200" u="none" strike="noStrike" dirty="0">
                          <a:effectLst/>
                          <a:cs typeface="+mn-cs"/>
                        </a:rPr>
                        <a:t>15.7 Mil</a:t>
                      </a:r>
                      <a:endParaRPr lang="nb-NO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mr-IN" sz="3200" u="none" strike="noStrike" dirty="0">
                          <a:effectLst/>
                        </a:rPr>
                        <a:t>&lt; H.S. </a:t>
                      </a:r>
                      <a:r>
                        <a:rPr lang="mr-IN" sz="3200" u="none" strike="noStrike" dirty="0" err="1">
                          <a:effectLst/>
                        </a:rPr>
                        <a:t>Educ</a:t>
                      </a:r>
                      <a:endParaRPr lang="mr-IN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5.3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21.2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+mn-cs"/>
                        </a:rPr>
                        <a:t>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32.9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+mn-cs"/>
                        </a:rPr>
                        <a:t>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Poor English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2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21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33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Employed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5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9.3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6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3.7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6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5.4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 err="1">
                          <a:effectLst/>
                        </a:rPr>
                        <a:t>Unem</a:t>
                      </a:r>
                      <a:r>
                        <a:rPr lang="en-US" sz="3200" u="none" strike="noStrike" dirty="0">
                          <a:effectLst/>
                        </a:rPr>
                        <a:t>. Rate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4.0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4.2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4.7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Med. Wk. Earn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$1,190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$1001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$997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870530333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Poverty Rate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2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14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17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625285845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7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B064-72C7-E048-BAF5-C6078D49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Latin American Immigration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6BDD3-CFD5-2945-A6C8-D41831B6C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likely to be in low-skill, low-wage jobs.</a:t>
            </a:r>
          </a:p>
          <a:p>
            <a:r>
              <a:rPr lang="en-US" dirty="0"/>
              <a:t>Competition for less skilled native-born</a:t>
            </a:r>
          </a:p>
          <a:p>
            <a:r>
              <a:rPr lang="en-US" dirty="0"/>
              <a:t>More GDP &amp; lower prices</a:t>
            </a:r>
          </a:p>
          <a:p>
            <a:r>
              <a:rPr lang="en-US" dirty="0"/>
              <a:t>Helps upper income native-born, hurts lower</a:t>
            </a:r>
          </a:p>
          <a:p>
            <a:r>
              <a:rPr lang="en-US" dirty="0"/>
              <a:t>Little impact on federal budget but raises costs for state and local (schooling)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D0677-EE22-D645-A7FD-215605B8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17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04898-241C-8217-D84D-CA918926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documented Immigrants in the U 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6A5720-EE45-82E6-E60B-5F1758EF6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0152" y="900170"/>
            <a:ext cx="6135511" cy="51104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56CED-51B8-D84D-9215-0B364364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BC037-4E66-EEFC-EB4F-AC84133B44A9}"/>
              </a:ext>
            </a:extLst>
          </p:cNvPr>
          <p:cNvSpPr txBox="1"/>
          <p:nvPr/>
        </p:nvSpPr>
        <p:spPr>
          <a:xfrm>
            <a:off x="670560" y="1828800"/>
            <a:ext cx="3279648" cy="370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Pew Foundation estimates  undocumented immigrants dropped in 2024 and 2025</a:t>
            </a:r>
          </a:p>
          <a:p>
            <a:r>
              <a:rPr lang="en-US" sz="1050" dirty="0">
                <a:solidFill>
                  <a:srgbClr val="FF0000"/>
                </a:solidFill>
              </a:rPr>
              <a:t>Source: PEW Foundation.</a:t>
            </a:r>
          </a:p>
        </p:txBody>
      </p:sp>
    </p:spTree>
    <p:extLst>
      <p:ext uri="{BB962C8B-B14F-4D97-AF65-F5344CB8AC3E}">
        <p14:creationId xmlns:p14="http://schemas.microsoft.com/office/powerpoint/2010/main" val="1595753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BA3B2-36CD-2032-2B65-5D4D96E0F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A8C5E-297C-A877-EC77-708CBE1B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</a:t>
            </a:fld>
            <a:endParaRPr lang="en-US"/>
          </a:p>
        </p:txBody>
      </p:sp>
      <p:pic>
        <p:nvPicPr>
          <p:cNvPr id="5" name="Content Placeholder 5" descr="A white car with a light on top&#10;&#10;Description automatically generated">
            <a:extLst>
              <a:ext uri="{FF2B5EF4-FFF2-40B4-BE49-F238E27FC236}">
                <a16:creationId xmlns:a16="http://schemas.microsoft.com/office/drawing/2014/main" id="{09951FE4-0D98-9850-1D78-8736ECB9E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4653" y="1600200"/>
            <a:ext cx="8162693" cy="4525963"/>
          </a:xfrm>
        </p:spPr>
      </p:pic>
    </p:spTree>
    <p:extLst>
      <p:ext uri="{BB962C8B-B14F-4D97-AF65-F5344CB8AC3E}">
        <p14:creationId xmlns:p14="http://schemas.microsoft.com/office/powerpoint/2010/main" val="1823413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44807-49F4-61D0-139E-F41EAAF52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documented Immigrants and TPS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9247F9-AB2B-83DD-14F5-16F50A018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129" y="1231392"/>
            <a:ext cx="9781621" cy="40111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E8FBF-AB4E-B01A-978E-E159A4537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F7323E-2AF2-576E-7940-FEFB564BAE81}"/>
              </a:ext>
            </a:extLst>
          </p:cNvPr>
          <p:cNvSpPr txBox="1"/>
          <p:nvPr/>
        </p:nvSpPr>
        <p:spPr>
          <a:xfrm>
            <a:off x="1658112" y="5084064"/>
            <a:ext cx="328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Pew Foundation</a:t>
            </a:r>
          </a:p>
        </p:txBody>
      </p:sp>
    </p:spTree>
    <p:extLst>
      <p:ext uri="{BB962C8B-B14F-4D97-AF65-F5344CB8AC3E}">
        <p14:creationId xmlns:p14="http://schemas.microsoft.com/office/powerpoint/2010/main" val="2796987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77595-6B9C-1D0F-E48F-8DF6F33C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Asy</a:t>
            </a:r>
            <a:r>
              <a:rPr lang="en-US" dirty="0"/>
              <a:t>lees and Refugees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70A45-5A91-7074-C12A-5A97897BD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</a:rPr>
              <a:t>Refugees are usually outside the United States when they are screened for resettlement in US</a:t>
            </a:r>
            <a:endParaRPr lang="en-US" dirty="0">
              <a:solidFill>
                <a:srgbClr val="202124"/>
              </a:solidFill>
            </a:endParaRPr>
          </a:p>
          <a:p>
            <a:r>
              <a:rPr lang="en-US" b="0" i="0" dirty="0">
                <a:solidFill>
                  <a:srgbClr val="202124"/>
                </a:solidFill>
                <a:effectLst/>
              </a:rPr>
              <a:t>Asylum seekers submit their applications while physically present in the United States or at a U.S. port of entry</a:t>
            </a:r>
          </a:p>
          <a:p>
            <a:pPr marL="0" indent="0">
              <a:buNone/>
            </a:pPr>
            <a:r>
              <a:rPr lang="en-US" dirty="0">
                <a:solidFill>
                  <a:srgbClr val="202124"/>
                </a:solidFill>
              </a:rPr>
              <a:t>Reason to grant – (US &amp; UNCOR)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unable to return because of persecution or a well-founded fear of persecution based on:  </a:t>
            </a:r>
            <a:r>
              <a:rPr lang="en-US" b="1" i="0" dirty="0">
                <a:solidFill>
                  <a:srgbClr val="000000"/>
                </a:solidFill>
                <a:effectLst/>
              </a:rPr>
              <a:t>race, religion, nationality, membership in a particular social group, or political opinion.  (</a:t>
            </a:r>
            <a:r>
              <a:rPr lang="en-US" b="1" i="0" u="sng" dirty="0">
                <a:solidFill>
                  <a:srgbClr val="000000"/>
                </a:solidFill>
                <a:effectLst/>
              </a:rPr>
              <a:t>Not economic hardship!</a:t>
            </a:r>
            <a:r>
              <a:rPr lang="en-US" b="1" i="0" dirty="0">
                <a:solidFill>
                  <a:srgbClr val="000000"/>
                </a:solidFill>
                <a:effectLst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   </a:t>
            </a:r>
            <a:endParaRPr lang="en-US" b="1" dirty="0">
              <a:solidFill>
                <a:srgbClr val="20212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51A61-20D8-9D05-0DAA-C51E67ED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95670-84DC-F20A-7ABA-FBB66BB1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Te</a:t>
            </a:r>
            <a:r>
              <a:rPr lang="en-US" dirty="0">
                <a:solidFill>
                  <a:schemeClr val="tx1"/>
                </a:solidFill>
              </a:rPr>
              <a:t>mporary Protected Status (TPS)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20724-06F4-E69F-FD22-987E247B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4B748-3391-FF8E-C99B-D9132FB2E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Secretary of Homeland Security can grant</a:t>
            </a:r>
          </a:p>
          <a:p>
            <a:r>
              <a:rPr lang="en-US" dirty="0"/>
              <a:t>Can be granted to foreign-born persons who can’t return to home country safely due to their country unable to handle their return</a:t>
            </a:r>
          </a:p>
          <a:p>
            <a:r>
              <a:rPr lang="en-US" dirty="0"/>
              <a:t>Acceptable reasons</a:t>
            </a:r>
          </a:p>
          <a:p>
            <a:pPr lvl="1"/>
            <a:r>
              <a:rPr lang="en-US" dirty="0"/>
              <a:t>Conflict					- epidemic</a:t>
            </a:r>
          </a:p>
          <a:p>
            <a:pPr lvl="1"/>
            <a:r>
              <a:rPr lang="en-US" dirty="0"/>
              <a:t>Hurricane or earthquake		- Other temporary conditions</a:t>
            </a:r>
          </a:p>
          <a:p>
            <a:r>
              <a:rPr lang="en-US" dirty="0"/>
              <a:t>Temporary status but can be extended</a:t>
            </a:r>
          </a:p>
          <a:p>
            <a:r>
              <a:rPr lang="en-US" dirty="0"/>
              <a:t>Can work and travel within the United States</a:t>
            </a:r>
          </a:p>
          <a:p>
            <a:r>
              <a:rPr lang="en-US" dirty="0"/>
              <a:t>May be eligible for welfare such as TANF, SNAP, Medicaid</a:t>
            </a:r>
          </a:p>
        </p:txBody>
      </p:sp>
    </p:spTree>
    <p:extLst>
      <p:ext uri="{BB962C8B-B14F-4D97-AF65-F5344CB8AC3E}">
        <p14:creationId xmlns:p14="http://schemas.microsoft.com/office/powerpoint/2010/main" val="174049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7163-A331-F987-953B-6BDCDD22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TP</a:t>
            </a:r>
            <a:r>
              <a:rPr lang="en-US" dirty="0"/>
              <a:t>S As of March 31, 2025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72F80D3-1235-23D8-C5FC-7EA8F63A94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39357"/>
              </p:ext>
            </p:extLst>
          </p:nvPr>
        </p:nvGraphicFramePr>
        <p:xfrm>
          <a:off x="838200" y="1570038"/>
          <a:ext cx="105156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57583909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4315518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Country</a:t>
                      </a: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Individuals</a:t>
                      </a: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1566776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Venezuela</a:t>
                      </a:r>
                      <a:endParaRPr lang="en-US" sz="1200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605,015</a:t>
                      </a:r>
                      <a:endParaRPr lang="en-US" sz="1200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4242106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Haiti  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   330,735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1608201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El Salvador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   170,125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687763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Ukraine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  101,150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3515816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Honduras</a:t>
                      </a:r>
                      <a:endParaRPr lang="en-US" sz="1200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    51,225</a:t>
                      </a:r>
                      <a:endParaRPr lang="en-US" sz="1200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999650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Other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39,150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3482787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1,297,635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370711751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BDA48-6887-F917-054D-DFD211D1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532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7163-A331-F987-953B-6BDCDD22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TP</a:t>
            </a:r>
            <a:r>
              <a:rPr lang="en-US" dirty="0"/>
              <a:t>S As of March 2026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72F80D3-1235-23D8-C5FC-7EA8F63A94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6644363"/>
              </p:ext>
            </p:extLst>
          </p:nvPr>
        </p:nvGraphicFramePr>
        <p:xfrm>
          <a:off x="838200" y="1570038"/>
          <a:ext cx="105156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57583909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4315518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Country</a:t>
                      </a: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b="1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Individuals</a:t>
                      </a: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b="1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- 2025 Totals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1566776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strike="sng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Venezuela</a:t>
                      </a:r>
                      <a:endParaRPr lang="en-US" sz="1200" strike="sng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strike="sng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605,015 </a:t>
                      </a:r>
                      <a:endParaRPr lang="en-US" sz="1200" strike="sng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4242106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Haiti  ???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   330,735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1608201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El Salvador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   170,125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687763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Ukraine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  101,150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3515816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strike="sng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Honduras</a:t>
                      </a:r>
                      <a:endParaRPr lang="en-US" sz="1200" strike="sng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strike="sng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    51,225</a:t>
                      </a:r>
                      <a:endParaRPr lang="en-US" sz="1200" strike="sng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999650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Other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39,150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3482787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1,297,635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370711751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BDA48-6887-F917-054D-DFD211D1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994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9A863-25A4-B439-B2D8-DF46AA7DA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Cur</a:t>
            </a:r>
            <a:r>
              <a:rPr lang="en-US" dirty="0"/>
              <a:t>rent TPS Status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C556182-52F6-6984-1356-111BB04CB1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9935830"/>
              </p:ext>
            </p:extLst>
          </p:nvPr>
        </p:nvGraphicFramePr>
        <p:xfrm>
          <a:off x="838200" y="1570038"/>
          <a:ext cx="10515600" cy="3053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3656">
                  <a:extLst>
                    <a:ext uri="{9D8B030D-6E8A-4147-A177-3AD203B41FA5}">
                      <a16:colId xmlns:a16="http://schemas.microsoft.com/office/drawing/2014/main" val="2765713648"/>
                    </a:ext>
                  </a:extLst>
                </a:gridCol>
                <a:gridCol w="7171944">
                  <a:extLst>
                    <a:ext uri="{9D8B030D-6E8A-4147-A177-3AD203B41FA5}">
                      <a16:colId xmlns:a16="http://schemas.microsoft.com/office/drawing/2014/main" val="19733502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Effect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Ended but Suspended by Court Order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1364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Burma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9226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Lebanon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Ethiopia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351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Sudan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2540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Ukraine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Somalia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406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Yemen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Sudan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9670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Syria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631729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4182D-1C0F-5572-0EAB-980BB98E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21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516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</a:t>
            </a:r>
            <a:r>
              <a:rPr lang="en-US" dirty="0"/>
              <a:t>CA (Deferred Action for </a:t>
            </a:r>
            <a:br>
              <a:rPr lang="en-US" dirty="0"/>
            </a:br>
            <a:r>
              <a:rPr lang="en-US" dirty="0"/>
              <a:t>Childhood Arrivals)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Entered U.S. before age 16, now in U.S. </a:t>
            </a:r>
          </a:p>
          <a:p>
            <a:r>
              <a:rPr lang="en-US" dirty="0"/>
              <a:t>Entered before June 2007</a:t>
            </a:r>
          </a:p>
          <a:p>
            <a:r>
              <a:rPr lang="en-US" dirty="0"/>
              <a:t>Currently in school, high school grad or honorable discharge from military</a:t>
            </a:r>
          </a:p>
          <a:p>
            <a:r>
              <a:rPr lang="en-US" dirty="0"/>
              <a:t>No felony conviction or threat to security</a:t>
            </a:r>
          </a:p>
          <a:p>
            <a:r>
              <a:rPr lang="en-US" dirty="0"/>
              <a:t>Renewable every 2 years </a:t>
            </a:r>
          </a:p>
          <a:p>
            <a:r>
              <a:rPr lang="en-US" dirty="0"/>
              <a:t>Executive Order by Obama, Trump ended, Biden restored, in court now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About 530,000 in US and 14,000 in DMV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08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100BB-2A99-8320-5358-6F4607334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Pr</a:t>
            </a:r>
            <a:r>
              <a:rPr lang="en-US" dirty="0" err="1"/>
              <a:t>esdent</a:t>
            </a:r>
            <a:r>
              <a:rPr lang="en-US" dirty="0"/>
              <a:t> Trump Day 1 Executive 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A67D5-90C4-0FB0-782A-EDADEFF95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500" dirty="0">
                <a:solidFill>
                  <a:srgbClr val="0A0A0A"/>
                </a:solidFill>
                <a:effectLst/>
                <a:ea typeface="Times New Roman" panose="02020603050405020304" pitchFamily="18" charset="0"/>
              </a:rPr>
              <a:t>Massive Expansion of Expedited Removal</a:t>
            </a:r>
            <a:endParaRPr lang="en-US" sz="3500" dirty="0">
              <a:effectLst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SzPts val="1000"/>
              <a:buFont typeface="Symbol" pitchFamily="2" charset="2"/>
              <a:buChar char=""/>
              <a:tabLst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sz="3500" dirty="0">
                <a:solidFill>
                  <a:srgbClr val="0A0A0A"/>
                </a:solidFill>
                <a:effectLst/>
                <a:ea typeface="Times New Roman" panose="02020603050405020304" pitchFamily="18" charset="0"/>
              </a:rPr>
              <a:t>Targeting "Recent" Entrants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SzPts val="1000"/>
              <a:buFont typeface="Symbol" pitchFamily="2" charset="2"/>
              <a:buChar char=""/>
              <a:tabLst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sz="3500" dirty="0">
                <a:solidFill>
                  <a:srgbClr val="0A0A0A"/>
                </a:solidFill>
                <a:effectLst/>
                <a:ea typeface="Times New Roman" panose="02020603050405020304" pitchFamily="18" charset="0"/>
              </a:rPr>
              <a:t>Expansion of 287(g) Agreements 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SzPts val="1000"/>
              <a:buFont typeface="Symbol" pitchFamily="2" charset="2"/>
              <a:buChar char=""/>
              <a:tabLst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sz="3500" dirty="0">
                <a:solidFill>
                  <a:srgbClr val="0A0A0A"/>
                </a:solidFill>
                <a:effectLst/>
                <a:ea typeface="Times New Roman" panose="02020603050405020304" pitchFamily="18" charset="0"/>
              </a:rPr>
              <a:t>Targeting "Sanctuary Cities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SzPts val="1000"/>
              <a:buFont typeface="Symbol" pitchFamily="2" charset="2"/>
              <a:buChar char=""/>
              <a:tabLst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sz="3500" dirty="0">
                <a:solidFill>
                  <a:srgbClr val="0A0A0A"/>
                </a:solidFill>
                <a:effectLst/>
                <a:ea typeface="Times New Roman" panose="02020603050405020304" pitchFamily="18" charset="0"/>
              </a:rPr>
              <a:t>"Catch and Revoke" Program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SzPts val="1000"/>
              <a:buFont typeface="Symbol" pitchFamily="2" charset="2"/>
              <a:buChar char=""/>
              <a:tabLst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sz="3500" dirty="0">
                <a:solidFill>
                  <a:srgbClr val="0A0A0A"/>
                </a:solidFill>
                <a:effectLst/>
                <a:ea typeface="Times New Roman" panose="02020603050405020304" pitchFamily="18" charset="0"/>
              </a:rPr>
              <a:t>Expansion of Detention Infrastructure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92844-C9AE-A843-1867-9D70888C6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483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D95CB-76D0-E9B7-6891-C81D8655B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Recent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52380-B83D-D058-31FC-44BFA47CB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Proposed Revocation of Birthright Citizenship </a:t>
            </a:r>
          </a:p>
          <a:p>
            <a:r>
              <a:rPr lang="en-US" b="1" dirty="0">
                <a:effectLst/>
                <a:ea typeface="Times New Roman" panose="02020603050405020304" pitchFamily="18" charset="0"/>
              </a:rPr>
              <a:t>Operation Metro Surge &amp; Other Targeted Cities</a:t>
            </a:r>
          </a:p>
          <a:p>
            <a:r>
              <a:rPr lang="en-US" b="1" dirty="0">
                <a:effectLst/>
                <a:ea typeface="Times New Roman" panose="02020603050405020304" pitchFamily="18" charset="0"/>
              </a:rPr>
              <a:t>Workplace &amp; Campus Raids</a:t>
            </a:r>
            <a:r>
              <a:rPr lang="en-US" dirty="0">
                <a:effectLst/>
              </a:rPr>
              <a:t> </a:t>
            </a:r>
          </a:p>
          <a:p>
            <a:r>
              <a:rPr lang="en-US" b="1" dirty="0">
                <a:effectLst/>
                <a:ea typeface="Times New Roman" panose="02020603050405020304" pitchFamily="18" charset="0"/>
              </a:rPr>
              <a:t>The One Big Beautiful Bill Act </a:t>
            </a:r>
          </a:p>
          <a:p>
            <a:r>
              <a:rPr lang="en-US" b="1" dirty="0">
                <a:effectLst/>
                <a:ea typeface="Times New Roman" panose="02020603050405020304" pitchFamily="18" charset="0"/>
              </a:rPr>
              <a:t>Alien Enemies Act of 1798</a:t>
            </a:r>
            <a:r>
              <a:rPr lang="en-US" dirty="0">
                <a:effectLst/>
              </a:rPr>
              <a:t> </a:t>
            </a:r>
          </a:p>
          <a:p>
            <a:r>
              <a:rPr lang="en-US" b="1" dirty="0">
                <a:effectLst/>
                <a:ea typeface="Times New Roman" panose="02020603050405020304" pitchFamily="18" charset="0"/>
              </a:rPr>
              <a:t>Expedited Removal Expansion</a:t>
            </a:r>
            <a:r>
              <a:rPr lang="en-US" dirty="0">
                <a:effectLst/>
              </a:rPr>
              <a:t> </a:t>
            </a:r>
          </a:p>
          <a:p>
            <a:r>
              <a:rPr lang="en-US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International "Third-Country" Agreements</a:t>
            </a:r>
          </a:p>
          <a:p>
            <a:r>
              <a:rPr lang="en-US" b="1" dirty="0">
                <a:effectLst/>
                <a:ea typeface="Times New Roman" panose="02020603050405020304" pitchFamily="18" charset="0"/>
              </a:rPr>
              <a:t>Elimination of "Sensitive Zones”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$100,000 Fee for H1B Visa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9B322-FFD2-33A4-72C3-D9EA6E352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461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63E13-5A37-01AF-17B6-7A2F685B0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Border Encounters at U.S.-Mexico Border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2B289-5985-42E5-45AA-77EB33A24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E61F0A-D452-F579-8B33-8EF366736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4788" y="1284807"/>
            <a:ext cx="8317452" cy="502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89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04" y="136525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Sub</a:t>
            </a:r>
            <a:r>
              <a:rPr lang="en-US" dirty="0" err="1"/>
              <a:t>Submitting</a:t>
            </a:r>
            <a:r>
              <a:rPr lang="en-US" dirty="0"/>
              <a:t>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60174"/>
            <a:ext cx="8229600" cy="48700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dirty="0"/>
              <a:t>There will be time for a a Q&amp;A after the presentation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800" dirty="0"/>
              <a:t>Slides will be available from the NEED website tonight or tomorrow https://</a:t>
            </a:r>
            <a:r>
              <a:rPr lang="en-US" sz="4800" dirty="0" err="1"/>
              <a:t>needecon.org</a:t>
            </a:r>
            <a:r>
              <a:rPr lang="en-US" sz="4800" dirty="0"/>
              <a:t>/</a:t>
            </a:r>
            <a:r>
              <a:rPr lang="en-US" sz="4800" dirty="0" err="1"/>
              <a:t>delivered_presentations.php</a:t>
            </a:r>
            <a:r>
              <a:rPr lang="en-US" sz="4800" dirty="0"/>
              <a:t>.</a:t>
            </a:r>
          </a:p>
          <a:p>
            <a:pPr marL="0" indent="0">
              <a:buNone/>
            </a:pP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970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6AC29-ACF6-E663-2D9C-A45B41FE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Fin</a:t>
            </a:r>
            <a:r>
              <a:rPr lang="en-US" dirty="0"/>
              <a:t>al Thoughts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CF4F2-46FD-250A-62D9-F7F9B2DE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C68AC-65E1-B12C-58A2-52E423021641}"/>
              </a:ext>
            </a:extLst>
          </p:cNvPr>
          <p:cNvSpPr txBox="1"/>
          <p:nvPr/>
        </p:nvSpPr>
        <p:spPr>
          <a:xfrm>
            <a:off x="7110662" y="1780674"/>
            <a:ext cx="47284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Building a wall might not be effective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Going through the dessert is dangerous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Illegal to hire undocumented workers but still done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Undocumented are not eligible for welfare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Maybe a points system like Canada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F76B06-1E08-C63A-525B-70FCCA19E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137" y="1325563"/>
            <a:ext cx="615675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09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sz="4800" dirty="0">
                <a:solidFill>
                  <a:schemeClr val="bg1"/>
                </a:solidFill>
              </a:rPr>
              <a:t>Th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4800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084" y="716279"/>
            <a:ext cx="10339755" cy="55714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                       Questions?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                                                         Robert Gitter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</a:t>
            </a:r>
            <a:r>
              <a:rPr lang="en-US" dirty="0" err="1"/>
              <a:t>rjgitter@owu.edu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                                                         Contact NEED: </a:t>
            </a:r>
            <a:r>
              <a:rPr lang="en-US" dirty="0">
                <a:hlinkClick r:id="rId2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   Submit a testimonial:  </a:t>
            </a:r>
            <a:r>
              <a:rPr lang="en-US" u="sng" dirty="0">
                <a:hlinkClick r:id="rId3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www.NEEDEcon.org/friend.php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 dirty="0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FACF6A25-B212-6B47-34C7-01CDB1F1FB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BBF05F-F26E-1B7B-490B-801769CC0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1325563"/>
            <a:ext cx="5281449" cy="32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16CDE-52B3-1205-2547-59510E8F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</a:t>
            </a:r>
            <a:r>
              <a:rPr lang="en-US" dirty="0"/>
              <a:t>gration to the 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48D43-06D2-68AC-14D0-DDAA5ACBE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6825" y="1085850"/>
            <a:ext cx="7924800" cy="332611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Difficult to Measure How Many</a:t>
            </a:r>
          </a:p>
          <a:p>
            <a:r>
              <a:rPr lang="en-US" dirty="0"/>
              <a:t>Legal Immigrants - easy</a:t>
            </a:r>
          </a:p>
          <a:p>
            <a:r>
              <a:rPr lang="en-US" dirty="0"/>
              <a:t>Undocumented Immigrants</a:t>
            </a:r>
          </a:p>
          <a:p>
            <a:r>
              <a:rPr lang="en-US" dirty="0"/>
              <a:t>Return Immigrants – no record if return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3A592-35A1-EE5C-15EC-F58E7FDD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 descr="Tide of Mexican immigration is turning | KPCC - NPR News for Southern  California - 89.3 FM">
            <a:extLst>
              <a:ext uri="{FF2B5EF4-FFF2-40B4-BE49-F238E27FC236}">
                <a16:creationId xmlns:a16="http://schemas.microsoft.com/office/drawing/2014/main" id="{72E0F995-757F-A38D-E90A-AE2E2306F24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918826"/>
            <a:ext cx="350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142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4F4D-A341-752D-D1FC-EE7DB7DE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xican-Born People in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9AEC2-6CDB-0B86-749F-71CAE8EC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6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50F7CA-3611-5C1B-F4FF-29E8A3EA68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17639"/>
            <a:ext cx="7578204" cy="422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5A87F1-F563-0816-B8C3-2C4A06FCE00E}"/>
              </a:ext>
            </a:extLst>
          </p:cNvPr>
          <p:cNvSpPr txBox="1"/>
          <p:nvPr/>
        </p:nvSpPr>
        <p:spPr>
          <a:xfrm>
            <a:off x="2971800" y="5647532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About 10.9 million in 2023 (Latest data)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1 in 14 people born in Mexico currently lives in the US</a:t>
            </a:r>
          </a:p>
        </p:txBody>
      </p:sp>
    </p:spTree>
    <p:extLst>
      <p:ext uri="{BB962C8B-B14F-4D97-AF65-F5344CB8AC3E}">
        <p14:creationId xmlns:p14="http://schemas.microsoft.com/office/powerpoint/2010/main" val="713300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2007-E5BE-9E19-5686-9112AB32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Share of US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9B233B-23BC-2172-DF05-274863CC3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600200"/>
            <a:ext cx="6904341" cy="51659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A7ED5-D11B-7C50-7AE9-54E358E3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E913A-6A95-3C03-4C9B-BC8F024B151D}"/>
              </a:ext>
            </a:extLst>
          </p:cNvPr>
          <p:cNvSpPr txBox="1"/>
          <p:nvPr/>
        </p:nvSpPr>
        <p:spPr>
          <a:xfrm>
            <a:off x="838200" y="2964873"/>
            <a:ext cx="122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12.4 %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885EB91-4F1F-2766-0314-121A1322BFA1}"/>
              </a:ext>
            </a:extLst>
          </p:cNvPr>
          <p:cNvSpPr/>
          <p:nvPr/>
        </p:nvSpPr>
        <p:spPr>
          <a:xfrm>
            <a:off x="2369127" y="30034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83FC0-C61D-9163-A40D-86C66040F77C}"/>
              </a:ext>
            </a:extLst>
          </p:cNvPr>
          <p:cNvSpPr txBox="1"/>
          <p:nvPr/>
        </p:nvSpPr>
        <p:spPr>
          <a:xfrm>
            <a:off x="11005286" y="2709527"/>
            <a:ext cx="11867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15.8 %</a:t>
            </a:r>
          </a:p>
          <a:p>
            <a:pPr algn="ctr"/>
            <a:r>
              <a:rPr lang="en-US" sz="2800" dirty="0"/>
              <a:t>In 2025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60CAD1C4-56A5-3C5A-7D05-EE049EC9E23A}"/>
              </a:ext>
            </a:extLst>
          </p:cNvPr>
          <p:cNvSpPr/>
          <p:nvPr/>
        </p:nvSpPr>
        <p:spPr>
          <a:xfrm>
            <a:off x="9837210" y="270952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79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2007-E5BE-9E19-5686-9112AB32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Share of US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9B233B-23BC-2172-DF05-274863CC3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600200"/>
            <a:ext cx="6904341" cy="51659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A7ED5-D11B-7C50-7AE9-54E358E3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E913A-6A95-3C03-4C9B-BC8F024B151D}"/>
              </a:ext>
            </a:extLst>
          </p:cNvPr>
          <p:cNvSpPr txBox="1"/>
          <p:nvPr/>
        </p:nvSpPr>
        <p:spPr>
          <a:xfrm>
            <a:off x="838200" y="2964873"/>
            <a:ext cx="122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12.4 %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885EB91-4F1F-2766-0314-121A1322BFA1}"/>
              </a:ext>
            </a:extLst>
          </p:cNvPr>
          <p:cNvSpPr/>
          <p:nvPr/>
        </p:nvSpPr>
        <p:spPr>
          <a:xfrm>
            <a:off x="2369127" y="30034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83FC0-C61D-9163-A40D-86C66040F77C}"/>
              </a:ext>
            </a:extLst>
          </p:cNvPr>
          <p:cNvSpPr txBox="1"/>
          <p:nvPr/>
        </p:nvSpPr>
        <p:spPr>
          <a:xfrm>
            <a:off x="11005286" y="2709527"/>
            <a:ext cx="11867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15.8 %</a:t>
            </a:r>
          </a:p>
          <a:p>
            <a:pPr algn="ctr"/>
            <a:r>
              <a:rPr lang="en-US" sz="2800" dirty="0"/>
              <a:t>In 2025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60CAD1C4-56A5-3C5A-7D05-EE049EC9E23A}"/>
              </a:ext>
            </a:extLst>
          </p:cNvPr>
          <p:cNvSpPr/>
          <p:nvPr/>
        </p:nvSpPr>
        <p:spPr>
          <a:xfrm>
            <a:off x="9837210" y="270952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B97395-88BD-34CC-4A3E-2CE55924827A}"/>
              </a:ext>
            </a:extLst>
          </p:cNvPr>
          <p:cNvSpPr txBox="1"/>
          <p:nvPr/>
        </p:nvSpPr>
        <p:spPr>
          <a:xfrm>
            <a:off x="4852416" y="2011680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23.4 % in Metro DC</a:t>
            </a:r>
          </a:p>
        </p:txBody>
      </p:sp>
    </p:spTree>
    <p:extLst>
      <p:ext uri="{BB962C8B-B14F-4D97-AF65-F5344CB8AC3E}">
        <p14:creationId xmlns:p14="http://schemas.microsoft.com/office/powerpoint/2010/main" val="3962034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13380-5C17-D620-ABCE-51796EE8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Migration Decision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498CE-CF3F-2E52-8484-3353D9B3F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Benefit of Migrating</a:t>
            </a:r>
          </a:p>
          <a:p>
            <a:pPr marL="685800" indent="-6858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Benefit of Staying</a:t>
            </a:r>
          </a:p>
          <a:p>
            <a:pPr marL="685800" indent="-6858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Cost of Migrating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9513F-1A44-23A0-D199-96DAAE77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49839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43998</TotalTime>
  <Words>1540</Words>
  <Application>Microsoft Macintosh PowerPoint</Application>
  <PresentationFormat>Widescreen</PresentationFormat>
  <Paragraphs>393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Courier New</vt:lpstr>
      <vt:lpstr>Karla</vt:lpstr>
      <vt:lpstr>Mangal</vt:lpstr>
      <vt:lpstr>Symbol</vt:lpstr>
      <vt:lpstr>Times New Roman</vt:lpstr>
      <vt:lpstr>Custom Design</vt:lpstr>
      <vt:lpstr>Office Theme</vt:lpstr>
      <vt:lpstr>  Give Me Your Poor, Your Tired, Your Homeless (Some Restrictions  May Apply):   Immigration to the United States in the 21st Century  Bob Gitter, Ohio Wesleyan Prof of Econ, Emeritus  National Economic Education Delegation  American University OLLI Washington, DC March 16, 2026  </vt:lpstr>
      <vt:lpstr>Course Schedule</vt:lpstr>
      <vt:lpstr>Next Week</vt:lpstr>
      <vt:lpstr>SubSubmitting Questions</vt:lpstr>
      <vt:lpstr>Migration to the US</vt:lpstr>
      <vt:lpstr>Mexican-Born People in the US</vt:lpstr>
      <vt:lpstr>Immigrant Share of US Population</vt:lpstr>
      <vt:lpstr>Immigrant Share of US Population</vt:lpstr>
      <vt:lpstr>The Migration Decision</vt:lpstr>
      <vt:lpstr>Distribution of Income</vt:lpstr>
      <vt:lpstr>The Dangers of Border Crossing</vt:lpstr>
      <vt:lpstr>Key Laws</vt:lpstr>
      <vt:lpstr>U.S. Immigration 1820-1880</vt:lpstr>
      <vt:lpstr>U.S. Immigration 1880-1924</vt:lpstr>
      <vt:lpstr>U.S. Immigration 1924-1965</vt:lpstr>
      <vt:lpstr>Signing up for Bracero Program</vt:lpstr>
      <vt:lpstr>LBJ Signs Immigration and Nationality Act (1965)</vt:lpstr>
      <vt:lpstr>NUMBER OF IMMIGRANTS BY TYPE OF ADMISSION: FISCAL YEAR 2023 </vt:lpstr>
      <vt:lpstr>H1B  Four Times as Many H1B Applications     as Visas Awarded </vt:lpstr>
      <vt:lpstr>H2A Program</vt:lpstr>
      <vt:lpstr>Immigration Reform and Control  Act of 1986</vt:lpstr>
      <vt:lpstr>Immigrant Share of US Workforce</vt:lpstr>
      <vt:lpstr>Immigration to Washington, DC Metro Area</vt:lpstr>
      <vt:lpstr>Immigration to Washington, DC Metro Area</vt:lpstr>
      <vt:lpstr>Immigration to Washington, DC Metro Area</vt:lpstr>
      <vt:lpstr>Immigration to Washington, DC Metro Area</vt:lpstr>
      <vt:lpstr> Characteristics of Native and Latin Amer. Born Population (Age 16 &amp; up - U S)  </vt:lpstr>
      <vt:lpstr>Impact of Latin American Immigration</vt:lpstr>
      <vt:lpstr>Undocumented Immigrants in the U S</vt:lpstr>
      <vt:lpstr>Undocumented Immigrants and TPS</vt:lpstr>
      <vt:lpstr>Asylees and Refugees</vt:lpstr>
      <vt:lpstr> Temporary Protected Status (TPS) </vt:lpstr>
      <vt:lpstr> TPS As of March 31, 2025</vt:lpstr>
      <vt:lpstr> TPS As of March 2026</vt:lpstr>
      <vt:lpstr>Current TPS Status</vt:lpstr>
      <vt:lpstr>DACA (Deferred Action for  Childhood Arrivals)</vt:lpstr>
      <vt:lpstr>  Presdent Trump Day 1 Executive Orders</vt:lpstr>
      <vt:lpstr> Other Recent Changes</vt:lpstr>
      <vt:lpstr>Border Encounters at U.S.-Mexico Border</vt:lpstr>
      <vt:lpstr>Final Thoughts</vt:lpstr>
      <vt:lpstr>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Bob Gitter</cp:lastModifiedBy>
  <cp:revision>422</cp:revision>
  <cp:lastPrinted>2022-01-18T19:59:29Z</cp:lastPrinted>
  <dcterms:created xsi:type="dcterms:W3CDTF">2017-05-03T22:30:38Z</dcterms:created>
  <dcterms:modified xsi:type="dcterms:W3CDTF">2026-03-16T17:29:15Z</dcterms:modified>
</cp:coreProperties>
</file>